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7" r:id="rId8"/>
    <p:sldId id="268" r:id="rId9"/>
    <p:sldId id="269" r:id="rId10"/>
    <p:sldId id="290" r:id="rId11"/>
    <p:sldId id="259" r:id="rId12"/>
    <p:sldId id="266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9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8511-6AF3-4FC9-A255-4109CDF0438C}" type="datetimeFigureOut">
              <a:rPr lang="sr-Latn-CS" smtClean="0"/>
              <a:pPr/>
              <a:t>3.9.2018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50A0-268C-4D5E-92D1-E39BA4D9A0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8511-6AF3-4FC9-A255-4109CDF0438C}" type="datetimeFigureOut">
              <a:rPr lang="sr-Latn-CS" smtClean="0"/>
              <a:pPr/>
              <a:t>3.9.2018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50A0-268C-4D5E-92D1-E39BA4D9A0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8511-6AF3-4FC9-A255-4109CDF0438C}" type="datetimeFigureOut">
              <a:rPr lang="sr-Latn-CS" smtClean="0"/>
              <a:pPr/>
              <a:t>3.9.2018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50A0-268C-4D5E-92D1-E39BA4D9A0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8511-6AF3-4FC9-A255-4109CDF0438C}" type="datetimeFigureOut">
              <a:rPr lang="sr-Latn-CS" smtClean="0"/>
              <a:pPr/>
              <a:t>3.9.2018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50A0-268C-4D5E-92D1-E39BA4D9A0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8511-6AF3-4FC9-A255-4109CDF0438C}" type="datetimeFigureOut">
              <a:rPr lang="sr-Latn-CS" smtClean="0"/>
              <a:pPr/>
              <a:t>3.9.2018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50A0-268C-4D5E-92D1-E39BA4D9A0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8511-6AF3-4FC9-A255-4109CDF0438C}" type="datetimeFigureOut">
              <a:rPr lang="sr-Latn-CS" smtClean="0"/>
              <a:pPr/>
              <a:t>3.9.2018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50A0-268C-4D5E-92D1-E39BA4D9A0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8511-6AF3-4FC9-A255-4109CDF0438C}" type="datetimeFigureOut">
              <a:rPr lang="sr-Latn-CS" smtClean="0"/>
              <a:pPr/>
              <a:t>3.9.2018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50A0-268C-4D5E-92D1-E39BA4D9A0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8511-6AF3-4FC9-A255-4109CDF0438C}" type="datetimeFigureOut">
              <a:rPr lang="sr-Latn-CS" smtClean="0"/>
              <a:pPr/>
              <a:t>3.9.2018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50A0-268C-4D5E-92D1-E39BA4D9A0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8511-6AF3-4FC9-A255-4109CDF0438C}" type="datetimeFigureOut">
              <a:rPr lang="sr-Latn-CS" smtClean="0"/>
              <a:pPr/>
              <a:t>3.9.2018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50A0-268C-4D5E-92D1-E39BA4D9A0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8511-6AF3-4FC9-A255-4109CDF0438C}" type="datetimeFigureOut">
              <a:rPr lang="sr-Latn-CS" smtClean="0"/>
              <a:pPr/>
              <a:t>3.9.2018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50A0-268C-4D5E-92D1-E39BA4D9A0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8511-6AF3-4FC9-A255-4109CDF0438C}" type="datetimeFigureOut">
              <a:rPr lang="sr-Latn-CS" smtClean="0"/>
              <a:pPr/>
              <a:t>3.9.2018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50A0-268C-4D5E-92D1-E39BA4D9A0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98511-6AF3-4FC9-A255-4109CDF0438C}" type="datetimeFigureOut">
              <a:rPr lang="sr-Latn-CS" smtClean="0"/>
              <a:pPr/>
              <a:t>3.9.2018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150A0-268C-4D5E-92D1-E39BA4D9A04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helpdesk@skole.hr?subject=mToken%20-%20aktivacija&amp;body=Molim%20Vas%20aktivaciju%20tokena%20za%20korisnika%0a%0a**%20ime%20i%20prezime:%20%0a**%20HUSO%20elektroni%C4%8Dki%20identitet:%20%0a%0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E-dnevnik za nastavnike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Gubitak tokena obavezno prijaviti!</a:t>
            </a:r>
          </a:p>
          <a:p>
            <a:pPr>
              <a:buNone/>
            </a:pPr>
            <a:r>
              <a:rPr lang="hr-HR" smtClean="0"/>
              <a:t>Posudba nije dozvoljena!</a:t>
            </a:r>
            <a:endParaRPr lang="hr-H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Prijava u sustav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8668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https://e-dnevnik.skole.hr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12695" r="622" b="11133"/>
          <a:stretch>
            <a:fillRect/>
          </a:stretch>
        </p:blipFill>
        <p:spPr bwMode="auto">
          <a:xfrm>
            <a:off x="357158" y="2285992"/>
            <a:ext cx="8501090" cy="366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0315" t="19531" r="14348" b="6250"/>
          <a:stretch>
            <a:fillRect/>
          </a:stretch>
        </p:blipFill>
        <p:spPr bwMode="auto">
          <a:xfrm>
            <a:off x="0" y="357166"/>
            <a:ext cx="9144000" cy="583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Korištenje mToken aplikacije</a:t>
            </a: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47767" t="23438" r="28623" b="6249"/>
          <a:stretch>
            <a:fillRect/>
          </a:stretch>
        </p:blipFill>
        <p:spPr bwMode="auto">
          <a:xfrm>
            <a:off x="2857488" y="1357298"/>
            <a:ext cx="307183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Odjava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l="40081" t="12695" r="73" b="62891"/>
          <a:stretch>
            <a:fillRect/>
          </a:stretch>
        </p:blipFill>
        <p:spPr bwMode="auto">
          <a:xfrm>
            <a:off x="208567" y="1571612"/>
            <a:ext cx="872115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2. Evidencija nastavnog sata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 t="12695" r="622" b="28711"/>
          <a:stretch>
            <a:fillRect/>
          </a:stretch>
        </p:blipFill>
        <p:spPr bwMode="auto">
          <a:xfrm>
            <a:off x="-71470" y="1643050"/>
            <a:ext cx="92666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3609" t="27344" r="20388" b="17968"/>
          <a:stretch>
            <a:fillRect/>
          </a:stretch>
        </p:blipFill>
        <p:spPr bwMode="auto">
          <a:xfrm>
            <a:off x="0" y="1285860"/>
            <a:ext cx="910834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4714884"/>
            <a:ext cx="8229600" cy="176846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r-HR" dirty="0"/>
              <a:t>U danima označenim </a:t>
            </a:r>
            <a:r>
              <a:rPr lang="hr-HR" b="1" dirty="0"/>
              <a:t>crvenom</a:t>
            </a:r>
            <a:r>
              <a:rPr lang="hr-HR" dirty="0"/>
              <a:t> bojom postoje izostanci koji nisu ažurirani (razrednik ih još nije unio kao opravdane ili neopravdane). </a:t>
            </a:r>
            <a:r>
              <a:rPr lang="hr-HR" b="1" dirty="0"/>
              <a:t>Crnom</a:t>
            </a:r>
            <a:r>
              <a:rPr lang="hr-HR" dirty="0"/>
              <a:t> bojom su označeni dani koji su „riješeni“, a </a:t>
            </a:r>
            <a:r>
              <a:rPr lang="hr-HR" b="1" dirty="0"/>
              <a:t>siva</a:t>
            </a:r>
            <a:r>
              <a:rPr lang="hr-HR" dirty="0"/>
              <a:t> boja označava ostale dane, tj. blagdane, praznike ili dane u kojima nastava iz nekog razloga nije održana (npr. natjecanja, izleti, itd.).</a:t>
            </a:r>
          </a:p>
        </p:txBody>
      </p:sp>
      <p:sp>
        <p:nvSpPr>
          <p:cNvPr id="12290" name="AutoShape 2" descr="prikaz stranice dnevnika r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2292" name="AutoShape 4" descr="prikaz stranice dnevnika r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2294" name="AutoShape 6" descr="prikaz stranice dnevnika r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/>
          <a:srcRect l="34041" t="42969" r="35761" b="29687"/>
          <a:stretch>
            <a:fillRect/>
          </a:stretch>
        </p:blipFill>
        <p:spPr bwMode="auto">
          <a:xfrm>
            <a:off x="428596" y="428604"/>
            <a:ext cx="8072494" cy="410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Rok za uklanjanje nastavne jedinice je 48 sati</a:t>
            </a:r>
            <a:r>
              <a:rPr lang="pl-PL" dirty="0" smtClean="0"/>
              <a:t>.</a:t>
            </a:r>
          </a:p>
          <a:p>
            <a:r>
              <a:rPr lang="hr-HR" dirty="0" smtClean="0"/>
              <a:t>10 minuta </a:t>
            </a:r>
            <a:r>
              <a:rPr lang="hr-HR" dirty="0" smtClean="0"/>
              <a:t>za unosa </a:t>
            </a:r>
            <a:r>
              <a:rPr lang="hr-HR" dirty="0"/>
              <a:t>ocjena ili </a:t>
            </a:r>
            <a:r>
              <a:rPr lang="hr-HR" dirty="0" smtClean="0"/>
              <a:t>bilješka.</a:t>
            </a:r>
            <a:endParaRPr lang="hr-H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t="12695" r="1171" b="6250"/>
          <a:stretch>
            <a:fillRect/>
          </a:stretch>
        </p:blipFill>
        <p:spPr bwMode="auto">
          <a:xfrm>
            <a:off x="86885" y="1571612"/>
            <a:ext cx="898570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HR" dirty="0" smtClean="0"/>
              <a:t>Prijava u sustav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Evidencija nastavnog sata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Raspored pisanih zadaća (vremenik)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Ocjenjivanje učenika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Unos sata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43056"/>
            <a:ext cx="70770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Unos izostanaka prilikom upisivanja nastavnog sata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643050"/>
            <a:ext cx="865272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Unos izostanka nakon upisanog sata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428736"/>
            <a:ext cx="853895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143900" y="2571744"/>
            <a:ext cx="57150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28604"/>
            <a:ext cx="9144000" cy="231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91630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Raspored pisanih zadaća (vremenik)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t="12695" r="46193" b="38476"/>
          <a:stretch>
            <a:fillRect/>
          </a:stretch>
        </p:blipFill>
        <p:spPr bwMode="auto">
          <a:xfrm>
            <a:off x="248612" y="1428736"/>
            <a:ext cx="868110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2928926" y="2143116"/>
            <a:ext cx="1571636" cy="7000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*Elementi ocjenjivanja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62559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Samo prvi put unjeti!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1719" r="1171" b="40429"/>
          <a:stretch>
            <a:fillRect/>
          </a:stretch>
        </p:blipFill>
        <p:spPr bwMode="auto">
          <a:xfrm>
            <a:off x="0" y="1868488"/>
            <a:ext cx="9144000" cy="248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429388" y="2357430"/>
            <a:ext cx="107157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6357950" y="3357562"/>
            <a:ext cx="128588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4. Ocjenjivanje učenika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t="11719" b="6250"/>
          <a:stretch>
            <a:fillRect/>
          </a:stretch>
        </p:blipFill>
        <p:spPr bwMode="auto">
          <a:xfrm>
            <a:off x="142844" y="1571612"/>
            <a:ext cx="8858312" cy="408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28596" y="2071678"/>
            <a:ext cx="71438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Unos ocjena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t="37109" r="622" b="6250"/>
          <a:stretch>
            <a:fillRect/>
          </a:stretch>
        </p:blipFill>
        <p:spPr bwMode="auto">
          <a:xfrm>
            <a:off x="-142940" y="1285860"/>
            <a:ext cx="9286940" cy="297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6962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Upis bilješke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3" y="1366856"/>
            <a:ext cx="77247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Prije prve prijave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8433" t="35156" r="18192" b="30664"/>
          <a:stretch>
            <a:fillRect/>
          </a:stretch>
        </p:blipFill>
        <p:spPr bwMode="auto">
          <a:xfrm>
            <a:off x="0" y="1643050"/>
            <a:ext cx="9144000" cy="405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Grupni unos ocjena i bilješki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14463"/>
            <a:ext cx="6070084" cy="501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714876" y="1714488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Oval 5"/>
          <p:cNvSpPr/>
          <p:nvPr/>
        </p:nvSpPr>
        <p:spPr>
          <a:xfrm>
            <a:off x="5786446" y="1857364"/>
            <a:ext cx="207170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5786446" y="2714620"/>
            <a:ext cx="207170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9334" t="23437" r="30270" b="24805"/>
          <a:stretch>
            <a:fillRect/>
          </a:stretch>
        </p:blipFill>
        <p:spPr bwMode="auto">
          <a:xfrm>
            <a:off x="428596" y="1643050"/>
            <a:ext cx="785818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Unos zaključne ocjene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1719263"/>
            <a:ext cx="77057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IOOP</a:t>
            </a:r>
            <a:endParaRPr lang="hr-HR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02649" y="1600200"/>
            <a:ext cx="19387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hr-HR" dirty="0" smtClean="0"/>
              <a:t>Prije prve prijave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m-Token -&gt; carnet webmail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4914" t="13574" r="34026" b="15398"/>
          <a:stretch>
            <a:fillRect/>
          </a:stretch>
        </p:blipFill>
        <p:spPr bwMode="auto">
          <a:xfrm>
            <a:off x="2928926" y="2214554"/>
            <a:ext cx="3214710" cy="413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Zamolba za m-Token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dirty="0"/>
              <a:t>Prije upotrebe aplikacije mToken, istu je potrebno aktivirati, što je moguće učiniti zamolbom na e-mail adresu </a:t>
            </a:r>
            <a:r>
              <a:rPr lang="hr-HR" u="sng" dirty="0">
                <a:hlinkClick r:id="rId2"/>
              </a:rPr>
              <a:t>helpdesk@skole.hr</a:t>
            </a:r>
            <a:r>
              <a:rPr lang="hr-HR" dirty="0"/>
              <a:t>. U zamolbi je potrebno navesti:</a:t>
            </a:r>
          </a:p>
          <a:p>
            <a:pPr lvl="1"/>
            <a:r>
              <a:rPr lang="hr-HR" dirty="0"/>
              <a:t>ime i prezime,</a:t>
            </a:r>
          </a:p>
          <a:p>
            <a:pPr lvl="1"/>
            <a:r>
              <a:rPr lang="hr-HR" dirty="0"/>
              <a:t>OIB,</a:t>
            </a:r>
          </a:p>
          <a:p>
            <a:pPr lvl="1"/>
            <a:r>
              <a:rPr lang="hr-HR" dirty="0"/>
              <a:t>broj mobilnog telefona na kojem je instaliran mToken,</a:t>
            </a:r>
          </a:p>
          <a:p>
            <a:pPr lvl="1"/>
            <a:r>
              <a:rPr lang="hr-HR" dirty="0"/>
              <a:t>operativni sustav  na kojem je instaliran mToken,</a:t>
            </a:r>
          </a:p>
          <a:p>
            <a:pPr lvl="1"/>
            <a:r>
              <a:rPr lang="hr-HR" dirty="0"/>
              <a:t>HUSO elektronički identitet osobe čiji je mToken potrebno aktivirati.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6000" dirty="0" smtClean="0"/>
              <a:t>   </a:t>
            </a:r>
          </a:p>
          <a:p>
            <a:pPr>
              <a:buNone/>
            </a:pPr>
            <a:r>
              <a:rPr lang="hr-HR" sz="6000" dirty="0" smtClean="0"/>
              <a:t>andelka.ivusic@skole.hr</a:t>
            </a:r>
            <a:endParaRPr lang="hr-HR" sz="6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Aktivacija m-Token aplikacije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62043" t="23438" r="12701" b="32617"/>
          <a:stretch>
            <a:fillRect/>
          </a:stretch>
        </p:blipFill>
        <p:spPr bwMode="auto">
          <a:xfrm>
            <a:off x="1714480" y="1285860"/>
            <a:ext cx="554993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71480"/>
            <a:ext cx="5072098" cy="571503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r-HR" dirty="0" smtClean="0"/>
              <a:t>Kod koji vam je Carnet poslao unosite u prvi redak a zatim odabirete pin po vašoj želji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vi-VN" dirty="0"/>
              <a:t>PIN je osobni i tajni broj koji treba čuvati poput PIN-a bankovne kartice ili mobitela ili ključa od kuće i auta. PIN se ne smije moći povezati s vama osobno već to mora biti slučajan broj. Loš PIN: godina rođenja djece, datum rođenja, godišnjice braka, kućni broj, godine djece,…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60395" t="27343" r="11603" b="5273"/>
          <a:stretch>
            <a:fillRect/>
          </a:stretch>
        </p:blipFill>
        <p:spPr bwMode="auto">
          <a:xfrm>
            <a:off x="5500694" y="1142984"/>
            <a:ext cx="364330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217" t="15625" r="13250" b="9179"/>
          <a:stretch>
            <a:fillRect/>
          </a:stretch>
        </p:blipFill>
        <p:spPr bwMode="auto">
          <a:xfrm>
            <a:off x="0" y="419351"/>
            <a:ext cx="9144000" cy="572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218</Words>
  <Application>Microsoft Office PowerPoint</Application>
  <PresentationFormat>On-screen Show (4:3)</PresentationFormat>
  <Paragraphs>45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E-dnevnik za nastavnike</vt:lpstr>
      <vt:lpstr>SADRŽAJ</vt:lpstr>
      <vt:lpstr>Prije prve prijave</vt:lpstr>
      <vt:lpstr>Prije prve prijave</vt:lpstr>
      <vt:lpstr>Zamolba za m-Token</vt:lpstr>
      <vt:lpstr>Slide 6</vt:lpstr>
      <vt:lpstr>Aktivacija m-Token aplikacije</vt:lpstr>
      <vt:lpstr>Slide 8</vt:lpstr>
      <vt:lpstr>Slide 9</vt:lpstr>
      <vt:lpstr>Slide 10</vt:lpstr>
      <vt:lpstr>1. Prijava u sustav</vt:lpstr>
      <vt:lpstr>Slide 12</vt:lpstr>
      <vt:lpstr>Korištenje mToken aplikacije</vt:lpstr>
      <vt:lpstr>Odjava</vt:lpstr>
      <vt:lpstr>2. Evidencija nastavnog sata</vt:lpstr>
      <vt:lpstr>Slide 16</vt:lpstr>
      <vt:lpstr>Slide 17</vt:lpstr>
      <vt:lpstr>Slide 18</vt:lpstr>
      <vt:lpstr>Slide 19</vt:lpstr>
      <vt:lpstr>Unos sata</vt:lpstr>
      <vt:lpstr>Unos izostanaka prilikom upisivanja nastavnog sata</vt:lpstr>
      <vt:lpstr>Unos izostanka nakon upisanog sata</vt:lpstr>
      <vt:lpstr>Slide 23</vt:lpstr>
      <vt:lpstr>Raspored pisanih zadaća (vremenik)</vt:lpstr>
      <vt:lpstr>*Elementi ocjenjivanja</vt:lpstr>
      <vt:lpstr>4. Ocjenjivanje učenika</vt:lpstr>
      <vt:lpstr>Unos ocjena</vt:lpstr>
      <vt:lpstr>Slide 28</vt:lpstr>
      <vt:lpstr>Upis bilješke</vt:lpstr>
      <vt:lpstr>Grupni unos ocjena i bilješki</vt:lpstr>
      <vt:lpstr>Slide 31</vt:lpstr>
      <vt:lpstr>Unos zaključne ocjene</vt:lpstr>
      <vt:lpstr>IOOP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E-dnevnik za nastavnike</dc:title>
  <dc:creator>angie</dc:creator>
  <cp:lastModifiedBy>angie</cp:lastModifiedBy>
  <cp:revision>9</cp:revision>
  <dcterms:created xsi:type="dcterms:W3CDTF">2018-08-31T13:04:15Z</dcterms:created>
  <dcterms:modified xsi:type="dcterms:W3CDTF">2018-09-03T14:23:53Z</dcterms:modified>
</cp:coreProperties>
</file>