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7F4-8765-487E-A2C4-9D9F952E812E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E6AE-FAEE-4329-A854-E8BA18194D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7F4-8765-487E-A2C4-9D9F952E812E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E6AE-FAEE-4329-A854-E8BA18194D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7F4-8765-487E-A2C4-9D9F952E812E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E6AE-FAEE-4329-A854-E8BA18194D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7F4-8765-487E-A2C4-9D9F952E812E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E6AE-FAEE-4329-A854-E8BA18194D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7F4-8765-487E-A2C4-9D9F952E812E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E6AE-FAEE-4329-A854-E8BA18194D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7F4-8765-487E-A2C4-9D9F952E812E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E6AE-FAEE-4329-A854-E8BA18194D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7F4-8765-487E-A2C4-9D9F952E812E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E6AE-FAEE-4329-A854-E8BA18194D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7F4-8765-487E-A2C4-9D9F952E812E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E6AE-FAEE-4329-A854-E8BA18194D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7F4-8765-487E-A2C4-9D9F952E812E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E6AE-FAEE-4329-A854-E8BA18194D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7F4-8765-487E-A2C4-9D9F952E812E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E6AE-FAEE-4329-A854-E8BA18194D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7F4-8765-487E-A2C4-9D9F952E812E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E6AE-FAEE-4329-A854-E8BA18194D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77F4-8765-487E-A2C4-9D9F952E812E}" type="datetimeFigureOut">
              <a:rPr lang="sr-Latn-CS" smtClean="0"/>
              <a:pPr/>
              <a:t>3.9.2018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DE6AE-FAEE-4329-A854-E8BA18194D7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e-Dnevnik za razrednike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Napominjemo da će se u e-Dnevnik za roditelje </a:t>
            </a:r>
            <a:r>
              <a:rPr lang="hr-HR" dirty="0">
                <a:solidFill>
                  <a:srgbClr val="FF0000"/>
                </a:solidFill>
              </a:rPr>
              <a:t>moći prijaviti </a:t>
            </a:r>
            <a:r>
              <a:rPr lang="hr-HR" dirty="0"/>
              <a:t>samo roditelji ili skrbnici za koje ste unijeli </a:t>
            </a:r>
            <a:r>
              <a:rPr lang="hr-HR" dirty="0">
                <a:solidFill>
                  <a:srgbClr val="FF0000"/>
                </a:solidFill>
              </a:rPr>
              <a:t>OIB</a:t>
            </a:r>
            <a:r>
              <a:rPr lang="hr-HR" dirty="0"/>
              <a:t> na ovom dijelu sučelja te za opciju </a:t>
            </a:r>
            <a:r>
              <a:rPr lang="hr-HR" dirty="0">
                <a:solidFill>
                  <a:srgbClr val="FF0000"/>
                </a:solidFill>
              </a:rPr>
              <a:t>"Pristup e-Dnevniku za roditelje" odabrali "Da". 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/>
              <a:t>Potrebno </a:t>
            </a:r>
            <a:r>
              <a:rPr lang="hr-HR" dirty="0"/>
              <a:t>je naglasiti da trebate unijeti osobne podatke roditelja ili skrbnika koji imaju pravo uvida u ocjene i izostanke učenika.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Vladanje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 fontScale="92500"/>
          </a:bodyPr>
          <a:lstStyle/>
          <a:p>
            <a:r>
              <a:rPr lang="hr-HR" dirty="0"/>
              <a:t>Vladanje možete klikom na gumb 'Dodaj vladanje' unijeti za prvo ili drugo polugodište te za cijelu godinu, a može biti "uzorno", "dobro" ili "loše". Uz vladanje možete unijeti i bilješku.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70865"/>
            <a:ext cx="8786842" cy="318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Grupni unos vladanja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2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Vladanje možete unijeti i za veći broj učenika koristeći grupni unos. Za grupni unos vladanja učenicima potrebno je u glavnom izborniku odabrati "Imenik", te zatim "Administracija predmeta". Nakon toga potrebno je u glavnom izborniku odabrati "Grupni unos vladanja".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429132"/>
            <a:ext cx="39719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201413" cy="348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/>
              <a:t>Također, </a:t>
            </a:r>
            <a:r>
              <a:rPr lang="hr-HR" dirty="0" smtClean="0"/>
              <a:t>razrednik </a:t>
            </a:r>
            <a:r>
              <a:rPr lang="vi-VN" dirty="0" smtClean="0"/>
              <a:t>ima </a:t>
            </a:r>
            <a:r>
              <a:rPr lang="vi-VN" dirty="0"/>
              <a:t>mogućnost provjere upisanih i/ili obrisanih ocjena/bilješki na predmetu za svakog učenika pojedinačno. Za pregled, potrebno je kliknuti na „Izvještaji" u glavnom izborniku, zatim "Izvještaji za razredni odjel" te odabrati "Povijest izmjena ocjena". 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595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Upozorenja o neažuriranim izostancima i jedinicama učenika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Stručno osoblje u školi može vidjeti „alarme“ (oznake upozorenja) za pojedine učenike. Upozorenja označavaju da je učenik dobio tri ili više jedinica u zadnjih mjesec dana (trokutić i brojka koja govori koliko točno jedinica) ili da za učenika postoje neažurirani izostanci (crveni satić) koje razrednik treba ažurirati u opravdane ili neopravdane.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3609" t="46875" r="24231" b="21875"/>
          <a:stretch>
            <a:fillRect/>
          </a:stretch>
        </p:blipFill>
        <p:spPr bwMode="auto">
          <a:xfrm>
            <a:off x="-1" y="2000240"/>
            <a:ext cx="911950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Ažuriranje izostanaka preko Dnevnika rada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Dnevniku rada su crvenom bojom označeni dani koji imaju neažurirane izostanke.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92867"/>
            <a:ext cx="9144000" cy="18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2667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knjiga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vi-VN" dirty="0">
                <a:latin typeface="+mj-lt"/>
              </a:rPr>
              <a:t>razredne knjige u kojima </a:t>
            </a:r>
            <a:r>
              <a:rPr lang="hr-HR" dirty="0" smtClean="0">
                <a:latin typeface="+mj-lt"/>
              </a:rPr>
              <a:t>nastavnik </a:t>
            </a:r>
            <a:r>
              <a:rPr lang="vi-VN" dirty="0" smtClean="0">
                <a:solidFill>
                  <a:srgbClr val="FF0000"/>
                </a:solidFill>
                <a:latin typeface="+mj-lt"/>
              </a:rPr>
              <a:t>predaje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neki predmet </a:t>
            </a:r>
            <a:r>
              <a:rPr lang="hr-HR" dirty="0" smtClean="0">
                <a:latin typeface="+mj-lt"/>
              </a:rPr>
              <a:t>imat će </a:t>
            </a:r>
            <a:r>
              <a:rPr lang="vi-VN" dirty="0" smtClean="0">
                <a:solidFill>
                  <a:srgbClr val="FF0000"/>
                </a:solidFill>
                <a:latin typeface="+mj-lt"/>
              </a:rPr>
              <a:t>bijel</a:t>
            </a:r>
            <a:r>
              <a:rPr lang="hr-HR" dirty="0" smtClean="0">
                <a:solidFill>
                  <a:srgbClr val="FF0000"/>
                </a:solidFill>
                <a:latin typeface="+mj-lt"/>
              </a:rPr>
              <a:t>u</a:t>
            </a:r>
            <a:r>
              <a:rPr lang="vi-VN" dirty="0" smtClean="0">
                <a:solidFill>
                  <a:srgbClr val="FF0000"/>
                </a:solidFill>
                <a:latin typeface="+mj-lt"/>
              </a:rPr>
              <a:t> pozadin</a:t>
            </a:r>
            <a:r>
              <a:rPr lang="hr-HR" dirty="0" smtClean="0">
                <a:solidFill>
                  <a:srgbClr val="FF0000"/>
                </a:solidFill>
                <a:latin typeface="+mj-lt"/>
              </a:rPr>
              <a:t>u</a:t>
            </a:r>
            <a:r>
              <a:rPr lang="hr-HR" dirty="0" smtClean="0">
                <a:latin typeface="+mj-lt"/>
              </a:rPr>
              <a:t>. Razrednik će </a:t>
            </a:r>
            <a:r>
              <a:rPr lang="vi-V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razrednu </a:t>
            </a:r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knjigu </a:t>
            </a:r>
            <a:r>
              <a:rPr lang="vi-VN" dirty="0">
                <a:latin typeface="+mj-lt"/>
              </a:rPr>
              <a:t>svog razreda </a:t>
            </a:r>
            <a:r>
              <a:rPr lang="hr-HR" dirty="0" smtClean="0">
                <a:latin typeface="+mj-lt"/>
              </a:rPr>
              <a:t>vidjeti u </a:t>
            </a:r>
            <a:r>
              <a:rPr lang="vi-V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zelen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oj</a:t>
            </a:r>
            <a:r>
              <a:rPr lang="vi-V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pozadin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</a:t>
            </a:r>
            <a:r>
              <a:rPr lang="vi-VN" dirty="0" smtClean="0">
                <a:latin typeface="+mj-lt"/>
              </a:rPr>
              <a:t>. </a:t>
            </a:r>
            <a:r>
              <a:rPr lang="vi-VN" dirty="0">
                <a:latin typeface="+mj-lt"/>
              </a:rPr>
              <a:t>Nastavnik također može imati ulogu </a:t>
            </a:r>
            <a:r>
              <a:rPr lang="vi-VN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zamjenika razrednika </a:t>
            </a:r>
            <a:r>
              <a:rPr lang="vi-VN" dirty="0">
                <a:latin typeface="+mj-lt"/>
              </a:rPr>
              <a:t>(</a:t>
            </a:r>
            <a:r>
              <a:rPr lang="vi-VN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narančasta pozadina</a:t>
            </a:r>
            <a:r>
              <a:rPr lang="vi-VN" dirty="0">
                <a:latin typeface="+mj-lt"/>
              </a:rPr>
              <a:t>) kojem pripadaju jednake ovlasti kao i razredniku. </a:t>
            </a:r>
            <a:endParaRPr lang="hr-HR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9144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2786081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Učeniku možete i zajednički ažurirati sve ili nekoliko izostanaka odjednom u danu, tako da se kliknete na učenikovo ime. Klikom na pojedine sate, iste je možete ažurirati u zajednički status i tip izostanka, a ako je riječ o svim satima tada je moguće kliknuti na gumb 'Odaberi sve'.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144" y="3286124"/>
            <a:ext cx="663485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21145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vi-VN" dirty="0"/>
              <a:t>Izostanci se također mogu ažurirati u izborniku Uredi dan. Klikom na željeni radni dan, zatim 'Izbornik' i 'Uredi dan' prikazat će se svi izostanci koji su uneseni za pojedini nastavni sat. Uneseni izostanka moguće je urediti na način da se odabere željeni izostanak i nakon toga klikne na gumb 'Uredi'. Nakon klika gumba 'Uredi' prikazat će se prozor za uređivanje izostanka. </a:t>
            </a:r>
            <a:endParaRPr lang="hr-H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672116"/>
            <a:ext cx="8929718" cy="41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1328734"/>
          </a:xfrm>
        </p:spPr>
        <p:txBody>
          <a:bodyPr/>
          <a:lstStyle/>
          <a:p>
            <a:pPr>
              <a:buNone/>
            </a:pPr>
            <a:r>
              <a:rPr lang="hr-HR" dirty="0"/>
              <a:t>Možete kliknuti na željenog učenika, zatim desni 'Izbornik' i 'Izostanci'.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71612"/>
            <a:ext cx="4633906" cy="24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7758125" cy="250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Godišnji plan i tjedna evidencija te bilješke o radu razrednika u razrednome odjelu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7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Godišnji plan, tjednu evidenciju te bilješke o radu razrednika u razrednome odjelu možete unijeti klikom na gumb 'Dodaj' nakon čega je potrebno odabrati datum i slobodnim unosom unijeti naslov i napomenu. Odabirom unesenog podatka možete pregledati, urediti, obrisati podatke, ali i pridružiti datoteke klikom na gumb 'Postavi datoteku'.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Zapisnici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497334" cy="524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Nazočnost roditeljskim sastancima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Klikom na gumb "Novi roditeljski sastanak" potrebno je odabrati samo datum roditeljskog sastanka nakon čega će sustav inicijalno za sve učenike plusom ("+") označiti prisutnost roditelja na sastanku. Prisutnost roditelja možete promijeniti klikom na "+" koji nakon toga postane "-" . </a:t>
            </a:r>
          </a:p>
          <a:p>
            <a:r>
              <a:rPr lang="hr-HR" dirty="0"/>
              <a:t>Pojedinačne razgovore s roditeljima učenika moguće je dodati ili urediti na način da se za pojedinog učenika u stupcu "Nadnevak pojedinačnih razgovora" odabere polje i nakon toga klikne na "Dodaj" ili "Uredi".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3609" t="41016" r="25329" b="25781"/>
          <a:stretch>
            <a:fillRect/>
          </a:stretch>
        </p:blipFill>
        <p:spPr bwMode="auto">
          <a:xfrm>
            <a:off x="-1" y="500042"/>
            <a:ext cx="898858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Bilješke o pregledu razredne knjige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Bilješke o pregledu razredne knjige koje unosi stručni suradnik ili ravnatelj. Sve unesene bilješke razrednicima su vidljive u tabličnom prikazu.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357694"/>
            <a:ext cx="8001056" cy="176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Kraj godine i prebacivanje podataka u e-Maticu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kraju godine potrebno je prebaciti podatke razreda u e-Maticu. To može učiniti razrednik te po potrebi i administrator e-Dnevnika. Prije prebacivanja podataka u e-Maticu svakako provjerite imaju li učenici zaključene sve ocjene, ažurirane izostanke uneseno vladanje i eventualne pedagoške mjere.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3060" t="51758" r="26427" b="42383"/>
          <a:stretch>
            <a:fillRect/>
          </a:stretch>
        </p:blipFill>
        <p:spPr bwMode="auto">
          <a:xfrm>
            <a:off x="142844" y="5214950"/>
            <a:ext cx="876306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Uređivanje podataka učenika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>
            <a:normAutofit fontScale="92500" lnSpcReduction="20000"/>
          </a:bodyPr>
          <a:lstStyle/>
          <a:p>
            <a:r>
              <a:rPr lang="vi-VN" dirty="0"/>
              <a:t>Nakon što su učenici povučeni iz e-Matice, moguće je uređivati njihove osobne podatke tako da u administraciji učenika kliknete na željenog učenika. </a:t>
            </a:r>
            <a:endParaRPr lang="hr-HR" dirty="0" smtClean="0"/>
          </a:p>
          <a:p>
            <a:r>
              <a:rPr lang="hr-HR" dirty="0" smtClean="0"/>
              <a:t>Osobni </a:t>
            </a:r>
            <a:r>
              <a:rPr lang="hr-HR" dirty="0"/>
              <a:t>podaci, fotografija, pedagoške mjere, e-mail, vladanje, opći uspjeh)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Pedagoške mjere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Klikom na gumb 'Dodaj podagošku mjeru' možete dodati pedagošku mjeru tako da se odabere mjera (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Ukor</a:t>
            </a:r>
            <a:r>
              <a:rPr lang="hr-HR" dirty="0"/>
              <a:t>,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opomena</a:t>
            </a:r>
            <a:r>
              <a:rPr lang="hr-HR" dirty="0"/>
              <a:t>,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pohvala razrednika</a:t>
            </a:r>
            <a:r>
              <a:rPr lang="hr-HR" dirty="0"/>
              <a:t>, itd.), unese datum donošenja mjere te upiše bilješka koja opisuje mjeru. Sve unesene pedagoške mjere bit će automatski evidentirane u izvještajima. </a:t>
            </a:r>
          </a:p>
          <a:p>
            <a:r>
              <a:rPr lang="vi-VN" dirty="0"/>
              <a:t>Za brisanje ili uređivanje pedagoške mjere kliknite na željenu mjeru te zatim kliknuti na odgovarajući gumb koji će se pojaviti. 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42984"/>
            <a:ext cx="9144000" cy="231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Stručni suradnik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Potrebno je istaknuti da korisnici koji imaju dodanu ulogu „stručni suradnik“ unesene pedagoške mjere mogu pregledati tako da nakon odabira razredne knjige odaberu učenika i zatim iz desnog izbornika odaberu opciju "Pedagoške mjere".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256"/>
            <a:ext cx="3419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Dodavanje predmeta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8536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Promjena IOOP statusa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71748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Obavjest roditelju o izostanku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e-Dnevnik roditelju nudi mogućnost da </a:t>
            </a:r>
            <a:r>
              <a:rPr lang="hr-HR" dirty="0">
                <a:solidFill>
                  <a:srgbClr val="FF0000"/>
                </a:solidFill>
              </a:rPr>
              <a:t>nakon izostanka djeteta s nastave</a:t>
            </a:r>
            <a:r>
              <a:rPr lang="hr-HR" dirty="0"/>
              <a:t> sljedeći dan u 9 sati ujutro primi </a:t>
            </a:r>
            <a:r>
              <a:rPr lang="hr-HR" b="1" dirty="0"/>
              <a:t>obavijest o izostanku </a:t>
            </a:r>
            <a:r>
              <a:rPr lang="hr-HR" dirty="0"/>
              <a:t>na </a:t>
            </a:r>
            <a:r>
              <a:rPr lang="hr-HR" u="sng" dirty="0"/>
              <a:t>e-mail</a:t>
            </a:r>
            <a:r>
              <a:rPr lang="hr-HR" dirty="0"/>
              <a:t> adresu koju je dostavio razredniku. </a:t>
            </a:r>
            <a:endParaRPr lang="hr-HR" dirty="0" smtClean="0"/>
          </a:p>
          <a:p>
            <a:r>
              <a:rPr lang="hr-HR" dirty="0" smtClean="0"/>
              <a:t>Poruka </a:t>
            </a:r>
            <a:r>
              <a:rPr lang="hr-HR" dirty="0"/>
              <a:t>sadrži redni broj sata i predmeta iz kojeg je učenik izostao te zamolbu roditelju da se javi razredniku radi dogovaranja termina za informativne razgovore. </a:t>
            </a:r>
            <a:endParaRPr lang="hr-HR" dirty="0" smtClean="0"/>
          </a:p>
          <a:p>
            <a:r>
              <a:rPr lang="hr-HR" dirty="0" smtClean="0"/>
              <a:t>Podatke </a:t>
            </a:r>
            <a:r>
              <a:rPr lang="hr-HR" dirty="0"/>
              <a:t>možete unijeti klikom na gumb 'Dodaj kontakt'. Ukoliko roditelj ne želi primati automatske obavijesti, već npr. osobnu obavijest razrednika, tada je potrebno kod "Email obavijesti" odabrati opciju "NE". </a:t>
            </a:r>
          </a:p>
          <a:p>
            <a:r>
              <a:rPr lang="hr-HR" dirty="0"/>
              <a:t>Aplikacija sama generira obavijesti na temelju unesenog izostanka u Dnevniku rada.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960</Words>
  <Application>Microsoft Office PowerPoint</Application>
  <PresentationFormat>On-screen Show (4:3)</PresentationFormat>
  <Paragraphs>42</Paragraphs>
  <Slides>28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e-Dnevnik za razrednike</vt:lpstr>
      <vt:lpstr>Razredna knjiga</vt:lpstr>
      <vt:lpstr>Uređivanje podataka učenika </vt:lpstr>
      <vt:lpstr>Pedagoške mjere </vt:lpstr>
      <vt:lpstr>Slide 5</vt:lpstr>
      <vt:lpstr>Stručni suradnik</vt:lpstr>
      <vt:lpstr>Dodavanje predmeta</vt:lpstr>
      <vt:lpstr>Promjena IOOP statusa</vt:lpstr>
      <vt:lpstr>Obavjest roditelju o izostanku</vt:lpstr>
      <vt:lpstr>Slide 10</vt:lpstr>
      <vt:lpstr>Vladanje </vt:lpstr>
      <vt:lpstr>Grupni unos vladanja</vt:lpstr>
      <vt:lpstr>Slide 13</vt:lpstr>
      <vt:lpstr>Slide 14</vt:lpstr>
      <vt:lpstr>Slide 15</vt:lpstr>
      <vt:lpstr>Upozorenja o neažuriranim izostancima i jedinicama učenika </vt:lpstr>
      <vt:lpstr>Slide 17</vt:lpstr>
      <vt:lpstr>Ažuriranje izostanaka preko Dnevnika rada </vt:lpstr>
      <vt:lpstr>Slide 19</vt:lpstr>
      <vt:lpstr>Slide 20</vt:lpstr>
      <vt:lpstr>Slide 21</vt:lpstr>
      <vt:lpstr>Slide 22</vt:lpstr>
      <vt:lpstr>Godišnji plan i tjedna evidencija te bilješke o radu razrednika u razrednome odjelu </vt:lpstr>
      <vt:lpstr>Zapisnici </vt:lpstr>
      <vt:lpstr>Nazočnost roditeljskim sastancima </vt:lpstr>
      <vt:lpstr>Slide 26</vt:lpstr>
      <vt:lpstr>Bilješke o pregledu razredne knjige </vt:lpstr>
      <vt:lpstr>Kraj godine i prebacivanje podataka u e-Maticu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e-Dnevnik za razrednike</dc:title>
  <dc:creator>angie</dc:creator>
  <cp:lastModifiedBy>angie</cp:lastModifiedBy>
  <cp:revision>4</cp:revision>
  <dcterms:created xsi:type="dcterms:W3CDTF">2018-09-01T18:14:59Z</dcterms:created>
  <dcterms:modified xsi:type="dcterms:W3CDTF">2018-09-03T06:57:09Z</dcterms:modified>
</cp:coreProperties>
</file>